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8288000" cy="10287000"/>
  <p:notesSz cx="6858000" cy="9144000"/>
  <p:embeddedFontLst>
    <p:embeddedFont>
      <p:font typeface="Canva Sans Bold" panose="020B0604020202020204" charset="0"/>
      <p:regular r:id="rId11"/>
    </p:embeddedFont>
    <p:embeddedFont>
      <p:font typeface="Open Sans 1 Bold" panose="020B0604020202020204" charset="0"/>
      <p:regular r:id="rId12"/>
    </p:embeddedFont>
    <p:embeddedFont>
      <p:font typeface="Open Sans 2" panose="020B0604020202020204" charset="0"/>
      <p:regular r:id="rId13"/>
    </p:embeddedFont>
    <p:embeddedFont>
      <p:font typeface="Open Sans 2 Bold" panose="020B0604020202020204" charset="0"/>
      <p:regular r:id="rId14"/>
    </p:embeddedFont>
    <p:embeddedFont>
      <p:font typeface="Open Sauce" panose="020B0604020202020204" charset="0"/>
      <p:regular r:id="rId15"/>
    </p:embeddedFont>
    <p:embeddedFont>
      <p:font typeface="Open Sauce Bold" panose="020B0604020202020204" charset="0"/>
      <p:regular r:id="rId16"/>
    </p:embeddedFont>
    <p:embeddedFont>
      <p:font typeface="Open Sauce Light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8" d="100"/>
          <a:sy n="38" d="100"/>
        </p:scale>
        <p:origin x="658" y="2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83456" y="8009081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3"/>
                </a:lnTo>
                <a:lnTo>
                  <a:pt x="0" y="14582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449425" y="7894558"/>
            <a:ext cx="2720984" cy="1687329"/>
          </a:xfrm>
          <a:custGeom>
            <a:avLst/>
            <a:gdLst/>
            <a:ahLst/>
            <a:cxnLst/>
            <a:rect l="l" t="t" r="r" b="b"/>
            <a:pathLst>
              <a:path w="2720984" h="1687329">
                <a:moveTo>
                  <a:pt x="0" y="0"/>
                </a:moveTo>
                <a:lnTo>
                  <a:pt x="2720984" y="0"/>
                </a:lnTo>
                <a:lnTo>
                  <a:pt x="2720984" y="1687329"/>
                </a:lnTo>
                <a:lnTo>
                  <a:pt x="0" y="16873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3892923" y="8123603"/>
            <a:ext cx="3562545" cy="1524769"/>
          </a:xfrm>
          <a:custGeom>
            <a:avLst/>
            <a:gdLst/>
            <a:ahLst/>
            <a:cxnLst/>
            <a:rect l="l" t="t" r="r" b="b"/>
            <a:pathLst>
              <a:path w="3562545" h="1524769">
                <a:moveTo>
                  <a:pt x="0" y="0"/>
                </a:moveTo>
                <a:lnTo>
                  <a:pt x="3562545" y="0"/>
                </a:lnTo>
                <a:lnTo>
                  <a:pt x="3562545" y="1524769"/>
                </a:lnTo>
                <a:lnTo>
                  <a:pt x="0" y="15247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 rot="-1192709">
            <a:off x="1320658" y="1182111"/>
            <a:ext cx="4155882" cy="5852747"/>
          </a:xfrm>
          <a:custGeom>
            <a:avLst/>
            <a:gdLst/>
            <a:ahLst/>
            <a:cxnLst/>
            <a:rect l="l" t="t" r="r" b="b"/>
            <a:pathLst>
              <a:path w="4155882" h="5852747">
                <a:moveTo>
                  <a:pt x="0" y="0"/>
                </a:moveTo>
                <a:lnTo>
                  <a:pt x="4155881" y="0"/>
                </a:lnTo>
                <a:lnTo>
                  <a:pt x="4155881" y="5852747"/>
                </a:lnTo>
                <a:lnTo>
                  <a:pt x="0" y="58527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TextBox 6"/>
          <p:cNvSpPr txBox="1"/>
          <p:nvPr/>
        </p:nvSpPr>
        <p:spPr>
          <a:xfrm>
            <a:off x="4664602" y="2425551"/>
            <a:ext cx="12790866" cy="2112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97"/>
              </a:lnSpc>
              <a:spcBef>
                <a:spcPct val="0"/>
              </a:spcBef>
            </a:pPr>
            <a:r>
              <a:rPr lang="en-US" sz="606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York SENDIASS Annual Report ​</a:t>
            </a:r>
          </a:p>
          <a:p>
            <a:pPr algn="ctr">
              <a:lnSpc>
                <a:spcPts val="8497"/>
              </a:lnSpc>
              <a:spcBef>
                <a:spcPct val="0"/>
              </a:spcBef>
            </a:pPr>
            <a:r>
              <a:rPr lang="en-US" sz="606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2024–2025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02426" y="5105400"/>
            <a:ext cx="8016359" cy="13017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Key Findings &amp; Service Overview</a:t>
            </a:r>
          </a:p>
          <a:p>
            <a:pPr algn="ctr">
              <a:lnSpc>
                <a:spcPts val="5199"/>
              </a:lnSpc>
              <a:spcBef>
                <a:spcPct val="0"/>
              </a:spcBef>
            </a:pPr>
            <a:endParaRPr lang="en-US" sz="3999" b="1">
              <a:solidFill>
                <a:srgbClr val="FFFFFF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244445" y="8383767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3"/>
                </a:lnTo>
                <a:lnTo>
                  <a:pt x="0" y="14582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447635" y="2196640"/>
            <a:ext cx="14568360" cy="7290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Statutory Duties &amp; Legal Framework Governed by: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Children and Families Act 2014, COP 2014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Provides “free, impartial, confidential information, advice and support” for ages 0–25. Must be armslength to all services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Must meet 20 National Minimum Standards (NMS)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Jointly commissioned by the Local Authority and NHS ICB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Covers education, health and social care relating to SEND</a:t>
            </a:r>
          </a:p>
          <a:p>
            <a:pPr algn="just">
              <a:lnSpc>
                <a:spcPts val="330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300"/>
              </a:lnSpc>
            </a:pPr>
            <a:r>
              <a:rPr lang="en-US" sz="30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Promotes empowerment and self‑advocacy for children, young people and parent carers</a:t>
            </a:r>
          </a:p>
          <a:p>
            <a:pPr algn="just">
              <a:lnSpc>
                <a:spcPts val="396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just">
              <a:lnSpc>
                <a:spcPts val="3960"/>
              </a:lnSpc>
            </a:pPr>
            <a:endParaRPr lang="en-US" sz="30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01316F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17192" y="952500"/>
            <a:ext cx="15595528" cy="986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sz="39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Statutory Duties &amp; Legal Framework- What is SENDIASS?</a:t>
            </a:r>
          </a:p>
          <a:p>
            <a:pPr algn="ctr">
              <a:lnSpc>
                <a:spcPts val="2240"/>
              </a:lnSpc>
              <a:spcBef>
                <a:spcPct val="0"/>
              </a:spcBef>
            </a:pPr>
            <a:endParaRPr lang="en-US" sz="3999" b="1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53890" y="7800016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4"/>
                </a:lnTo>
                <a:lnTo>
                  <a:pt x="0" y="14582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433553" y="3188766"/>
            <a:ext cx="6537093" cy="4349619"/>
          </a:xfrm>
          <a:custGeom>
            <a:avLst/>
            <a:gdLst/>
            <a:ahLst/>
            <a:cxnLst/>
            <a:rect l="l" t="t" r="r" b="b"/>
            <a:pathLst>
              <a:path w="6537093" h="4349619">
                <a:moveTo>
                  <a:pt x="0" y="0"/>
                </a:moveTo>
                <a:lnTo>
                  <a:pt x="6537094" y="0"/>
                </a:lnTo>
                <a:lnTo>
                  <a:pt x="6537094" y="4349618"/>
                </a:lnTo>
                <a:lnTo>
                  <a:pt x="0" y="43496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5610" r="-25610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TextBox 4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502963" y="2713179"/>
            <a:ext cx="6424096" cy="6157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Deliver a high‑quality, accessible, impartial and confidential service.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Empower families to take an active, informed role in education and preparation for adulthood.</a:t>
            </a:r>
          </a:p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en-US" sz="32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Promote strong partnership working across education, health and social care.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854850" y="904875"/>
            <a:ext cx="6174105" cy="1005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19"/>
              </a:lnSpc>
              <a:spcBef>
                <a:spcPct val="0"/>
              </a:spcBef>
            </a:pPr>
            <a:r>
              <a:rPr lang="en-US" sz="57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Vision &amp; Purpose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436399" y="2661920"/>
            <a:ext cx="7888325" cy="5232429"/>
          </a:xfrm>
          <a:custGeom>
            <a:avLst/>
            <a:gdLst/>
            <a:ahLst/>
            <a:cxnLst/>
            <a:rect l="l" t="t" r="r" b="b"/>
            <a:pathLst>
              <a:path w="7888325" h="5232429">
                <a:moveTo>
                  <a:pt x="0" y="0"/>
                </a:moveTo>
                <a:lnTo>
                  <a:pt x="7888326" y="0"/>
                </a:lnTo>
                <a:lnTo>
                  <a:pt x="7888326" y="5232429"/>
                </a:lnTo>
                <a:lnTo>
                  <a:pt x="0" y="523242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8086" r="-22666"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1076325"/>
            <a:ext cx="9588117" cy="1585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60"/>
              </a:lnSpc>
            </a:pPr>
            <a:r>
              <a:rPr lang="en-US" sz="5600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STAFFING &amp; TRAINING</a:t>
            </a:r>
          </a:p>
          <a:p>
            <a:pPr marL="0" lvl="0" indent="0" algn="l">
              <a:lnSpc>
                <a:spcPts val="6160"/>
              </a:lnSpc>
            </a:pPr>
            <a:endParaRPr lang="en-US" sz="5600" b="1">
              <a:solidFill>
                <a:srgbClr val="3F9452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349599" y="2685593"/>
            <a:ext cx="7563796" cy="5886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 full‑time manager</a:t>
            </a:r>
          </a:p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 full‑time case officer</a:t>
            </a:r>
          </a:p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1 part‑time (0.8) case officer</a:t>
            </a:r>
          </a:p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All staff trained to IPSEA Level 3.</a:t>
            </a:r>
          </a:p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Ongoing CPD, supervision and specialist training</a:t>
            </a:r>
          </a:p>
          <a:p>
            <a:pPr marL="863596" lvl="1" indent="-431798" algn="l">
              <a:lnSpc>
                <a:spcPts val="4799"/>
              </a:lnSpc>
              <a:buFont typeface="Arial"/>
              <a:buChar char="•"/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2026/27 2-4 volunteers</a:t>
            </a:r>
          </a:p>
          <a:p>
            <a:pPr marL="0" lvl="0" indent="0" algn="l">
              <a:lnSpc>
                <a:spcPts val="3840"/>
              </a:lnSpc>
            </a:pPr>
            <a:endParaRPr lang="en-US" sz="3999" b="1">
              <a:solidFill>
                <a:srgbClr val="3F9452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4</a:t>
            </a:r>
          </a:p>
        </p:txBody>
      </p:sp>
      <p:sp>
        <p:nvSpPr>
          <p:cNvPr id="6" name="Freeform 6"/>
          <p:cNvSpPr/>
          <p:nvPr/>
        </p:nvSpPr>
        <p:spPr>
          <a:xfrm>
            <a:off x="11693730" y="8286427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4"/>
                </a:lnTo>
                <a:lnTo>
                  <a:pt x="0" y="145828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530535" y="594337"/>
            <a:ext cx="5334960" cy="1365750"/>
          </a:xfrm>
          <a:custGeom>
            <a:avLst/>
            <a:gdLst/>
            <a:ahLst/>
            <a:cxnLst/>
            <a:rect l="l" t="t" r="r" b="b"/>
            <a:pathLst>
              <a:path w="5334960" h="1365750">
                <a:moveTo>
                  <a:pt x="0" y="0"/>
                </a:moveTo>
                <a:lnTo>
                  <a:pt x="5334961" y="0"/>
                </a:lnTo>
                <a:lnTo>
                  <a:pt x="5334961" y="1365750"/>
                </a:lnTo>
                <a:lnTo>
                  <a:pt x="0" y="13657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764798" y="2240643"/>
            <a:ext cx="11268870" cy="62302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5"/>
              </a:lnSpc>
            </a:pPr>
            <a:r>
              <a:rPr lang="en-US" sz="2925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  Statutory requirement under the Children and Families Act</a:t>
            </a:r>
          </a:p>
          <a:p>
            <a:pPr algn="l">
              <a:lnSpc>
                <a:spcPts val="4095"/>
              </a:lnSpc>
            </a:pPr>
            <a:r>
              <a:rPr lang="en-US" sz="2925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  2014</a:t>
            </a: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</a:t>
            </a:r>
          </a:p>
          <a:p>
            <a:pPr algn="l">
              <a:lnSpc>
                <a:spcPts val="4095"/>
              </a:lnSpc>
            </a:pP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  1. Commissioning, Governance and Management</a:t>
            </a:r>
          </a:p>
          <a:p>
            <a:pPr marL="631629" lvl="1" indent="-315814" algn="l">
              <a:lnSpc>
                <a:spcPts val="4095"/>
              </a:lnSpc>
              <a:buAutoNum type="arabicPeriod"/>
            </a:pP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Strategic Functions</a:t>
            </a:r>
          </a:p>
          <a:p>
            <a:pPr marL="631629" lvl="1" indent="-315814" algn="l">
              <a:lnSpc>
                <a:spcPts val="4095"/>
              </a:lnSpc>
              <a:buAutoNum type="arabicPeriod"/>
            </a:pP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Operational Functions</a:t>
            </a:r>
          </a:p>
          <a:p>
            <a:pPr marL="631629" lvl="1" indent="-315814" algn="l">
              <a:lnSpc>
                <a:spcPts val="4095"/>
              </a:lnSpc>
              <a:buAutoNum type="arabicPeriod"/>
            </a:pP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Professional Development and Training</a:t>
            </a:r>
          </a:p>
          <a:p>
            <a:pPr algn="l">
              <a:lnSpc>
                <a:spcPts val="4095"/>
              </a:lnSpc>
            </a:pPr>
            <a:endParaRPr lang="en-US" sz="2925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095"/>
              </a:lnSpc>
            </a:pPr>
            <a:r>
              <a:rPr lang="en-US" sz="2925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   </a:t>
            </a:r>
            <a:r>
              <a:rPr lang="en-US" sz="2925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Areas of development</a:t>
            </a:r>
          </a:p>
          <a:p>
            <a:pPr marL="649174" lvl="1" indent="-324587" algn="l">
              <a:lnSpc>
                <a:spcPts val="4209"/>
              </a:lnSpc>
              <a:buFont typeface="Arial"/>
              <a:buChar char="•"/>
            </a:pPr>
            <a:r>
              <a:rPr lang="en-US" sz="300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Written joint commissioning agreement</a:t>
            </a:r>
          </a:p>
          <a:p>
            <a:pPr marL="649174" lvl="1" indent="-324587" algn="l">
              <a:lnSpc>
                <a:spcPts val="4209"/>
              </a:lnSpc>
              <a:buFont typeface="Arial"/>
              <a:buChar char="•"/>
            </a:pPr>
            <a:r>
              <a:rPr lang="en-US" sz="3006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Re‑establishing the steering group (planned 2026)</a:t>
            </a:r>
          </a:p>
          <a:p>
            <a:pPr algn="l">
              <a:lnSpc>
                <a:spcPts val="4209"/>
              </a:lnSpc>
            </a:pPr>
            <a:endParaRPr lang="en-US" sz="3006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  <a:p>
            <a:pPr algn="l">
              <a:lnSpc>
                <a:spcPts val="4209"/>
              </a:lnSpc>
            </a:pPr>
            <a:endParaRPr lang="en-US" sz="3006">
              <a:solidFill>
                <a:srgbClr val="FFFFFF"/>
              </a:solidFill>
              <a:latin typeface="Open Sauce"/>
              <a:ea typeface="Open Sauce"/>
              <a:cs typeface="Open Sauce"/>
              <a:sym typeface="Open Sauce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59300" y="783590"/>
            <a:ext cx="152400" cy="1619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839"/>
              </a:lnSpc>
              <a:spcBef>
                <a:spcPct val="0"/>
              </a:spcBef>
            </a:pPr>
            <a:r>
              <a:rPr lang="en-US" sz="600">
                <a:solidFill>
                  <a:srgbClr val="FFFFFF"/>
                </a:solidFill>
                <a:latin typeface="Open Sauce"/>
                <a:ea typeface="Open Sauce"/>
                <a:cs typeface="Open Sauce"/>
                <a:sym typeface="Open Sauce"/>
              </a:rPr>
              <a:t>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64798" y="927644"/>
            <a:ext cx="10007203" cy="646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319"/>
              </a:lnSpc>
              <a:spcBef>
                <a:spcPct val="0"/>
              </a:spcBef>
            </a:pPr>
            <a:r>
              <a:rPr lang="en-US" sz="37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National Minimum Standards: Compliance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D9D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206943" y="1038225"/>
            <a:ext cx="12933164" cy="771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52"/>
              </a:lnSpc>
              <a:spcBef>
                <a:spcPct val="0"/>
              </a:spcBef>
            </a:pPr>
            <a:r>
              <a:rPr lang="en-US" sz="5126" b="1" u="sng">
                <a:solidFill>
                  <a:srgbClr val="3F9452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Key Service Developments (2024–2025)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32149" y="3207252"/>
            <a:ext cx="17223701" cy="538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99"/>
              </a:lnSpc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Database overhaul for confidentiality, data protection and accuracy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New helpline launched (Feb 2025)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Clearly identifiable service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New templates, clearer emails (resource upgrades)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Improved website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Facebook relaunched (Jan 2025) — 544 followers, 84k+ views.</a:t>
            </a:r>
          </a:p>
          <a:p>
            <a:pPr algn="l">
              <a:lnSpc>
                <a:spcPts val="4799"/>
              </a:lnSpc>
              <a:spcBef>
                <a:spcPct val="0"/>
              </a:spcBef>
            </a:pPr>
            <a:r>
              <a:rPr lang="en-US" sz="3999" b="1">
                <a:solidFill>
                  <a:srgbClr val="3F9452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Monthly drop‑ins at SEND Central (from Sept 2025)</a:t>
            </a:r>
          </a:p>
          <a:p>
            <a:pPr algn="l">
              <a:lnSpc>
                <a:spcPts val="4679"/>
              </a:lnSpc>
              <a:spcBef>
                <a:spcPct val="0"/>
              </a:spcBef>
            </a:pPr>
            <a:r>
              <a:rPr lang="en-US" sz="3899">
                <a:solidFill>
                  <a:srgbClr val="000000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 </a:t>
            </a:r>
          </a:p>
          <a:p>
            <a:pPr algn="l">
              <a:lnSpc>
                <a:spcPts val="4679"/>
              </a:lnSpc>
              <a:spcBef>
                <a:spcPct val="0"/>
              </a:spcBef>
            </a:pPr>
            <a:endParaRPr lang="en-US" sz="3899">
              <a:solidFill>
                <a:srgbClr val="000000"/>
              </a:solidFill>
              <a:latin typeface="Open Sauce Light"/>
              <a:ea typeface="Open Sauce Light"/>
              <a:cs typeface="Open Sauce Light"/>
              <a:sym typeface="Open Sauce Light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1693730" y="8286427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4"/>
                </a:lnTo>
                <a:lnTo>
                  <a:pt x="0" y="145828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96838" y="587058"/>
            <a:ext cx="5696420" cy="1458284"/>
          </a:xfrm>
          <a:custGeom>
            <a:avLst/>
            <a:gdLst/>
            <a:ahLst/>
            <a:cxnLst/>
            <a:rect l="l" t="t" r="r" b="b"/>
            <a:pathLst>
              <a:path w="5696420" h="1458284">
                <a:moveTo>
                  <a:pt x="0" y="0"/>
                </a:moveTo>
                <a:lnTo>
                  <a:pt x="5696420" y="0"/>
                </a:lnTo>
                <a:lnTo>
                  <a:pt x="5696420" y="1458283"/>
                </a:lnTo>
                <a:lnTo>
                  <a:pt x="0" y="145828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TextBox 3"/>
          <p:cNvSpPr txBox="1"/>
          <p:nvPr/>
        </p:nvSpPr>
        <p:spPr>
          <a:xfrm>
            <a:off x="1028700" y="634683"/>
            <a:ext cx="9588117" cy="8356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79"/>
              </a:lnSpc>
            </a:pPr>
            <a:r>
              <a:rPr lang="en-US" sz="5799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REFERRALS AND TRENDS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416244" y="-13490993"/>
            <a:ext cx="16230600" cy="136259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Communication &amp; Interaction remains highest category</a:t>
            </a:r>
          </a:p>
          <a:p>
            <a:pPr marL="1656315" lvl="1" indent="-828157" algn="ctr">
              <a:lnSpc>
                <a:spcPts val="10740"/>
              </a:lnSpc>
              <a:buFont typeface="Arial"/>
              <a:buChar char="•"/>
            </a:pPr>
            <a:r>
              <a:rPr lang="en-US" sz="767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Autism‑related referrals dominant.</a:t>
            </a:r>
          </a:p>
          <a:p>
            <a:pPr marL="1375657" lvl="1" indent="-687828" algn="ctr">
              <a:lnSpc>
                <a:spcPts val="8920"/>
              </a:lnSpc>
              <a:buFont typeface="Arial"/>
              <a:buChar char="•"/>
            </a:pPr>
            <a:r>
              <a:rPr lang="en-US" sz="637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Significant increases in:</a:t>
            </a:r>
          </a:p>
          <a:p>
            <a:pPr marL="1677899" lvl="1" indent="-838950" algn="ctr">
              <a:lnSpc>
                <a:spcPts val="10880"/>
              </a:lnSpc>
              <a:buFont typeface="Arial"/>
              <a:buChar char="•"/>
            </a:pPr>
            <a:r>
              <a:rPr lang="en-US" sz="777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SEMH</a:t>
            </a:r>
          </a:p>
          <a:p>
            <a:pPr marL="2347022" lvl="1" indent="-1173511" algn="ctr">
              <a:lnSpc>
                <a:spcPts val="15219"/>
              </a:lnSpc>
              <a:buFont typeface="Arial"/>
              <a:buChar char="•"/>
            </a:pPr>
            <a:r>
              <a:rPr lang="en-US" sz="1087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Anxiety</a:t>
            </a:r>
          </a:p>
          <a:p>
            <a:pPr marL="2347022" lvl="1" indent="-1173511" algn="ctr">
              <a:lnSpc>
                <a:spcPts val="15219"/>
              </a:lnSpc>
              <a:buFont typeface="Arial"/>
              <a:buChar char="•"/>
            </a:pPr>
            <a:r>
              <a:rPr lang="en-US" sz="1087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SALT needs</a:t>
            </a:r>
          </a:p>
          <a:p>
            <a:pPr marL="2347022" lvl="1" indent="-1173511" algn="ctr">
              <a:lnSpc>
                <a:spcPts val="15219"/>
              </a:lnSpc>
              <a:buFont typeface="Arial"/>
              <a:buChar char="•"/>
            </a:pPr>
            <a:r>
              <a:rPr lang="en-US" sz="1087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Cognition &amp; learning</a:t>
            </a:r>
          </a:p>
          <a:p>
            <a:pPr marL="0" lvl="0" indent="0" algn="ctr">
              <a:lnSpc>
                <a:spcPts val="15079"/>
              </a:lnSpc>
              <a:spcBef>
                <a:spcPct val="0"/>
              </a:spcBef>
            </a:pPr>
            <a:endParaRPr lang="en-US" sz="1087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028700" y="2635885"/>
            <a:ext cx="6132041" cy="7653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</a:pPr>
            <a:r>
              <a:rPr lang="en-US" sz="3600" b="1" u="sng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Primary needs of children and young people</a:t>
            </a:r>
            <a:endParaRPr lang="en-US" sz="3600" b="1" dirty="0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Communication &amp; Interaction remains highest category.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(Autism‑related referrals dominate).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Significant increases in: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SEMH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Anxiety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SALT needs</a:t>
            </a:r>
          </a:p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b="1" dirty="0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Cognition &amp; learning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716787" y="4165325"/>
            <a:ext cx="18288000" cy="3164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</a:pPr>
            <a:r>
              <a:rPr lang="en-US" sz="3599" b="1" u="sng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Highest categories:</a:t>
            </a:r>
          </a:p>
          <a:p>
            <a:pPr algn="ctr">
              <a:lnSpc>
                <a:spcPts val="5039"/>
              </a:lnSpc>
            </a:pPr>
            <a:r>
              <a:rPr lang="en-US" sz="35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     1. Post‑diagnosis autism </a:t>
            </a:r>
          </a:p>
          <a:p>
            <a:pPr algn="ctr">
              <a:lnSpc>
                <a:spcPts val="5039"/>
              </a:lnSpc>
            </a:pPr>
            <a:r>
              <a:rPr lang="en-US" sz="35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2. Autism waiting list</a:t>
            </a:r>
          </a:p>
          <a:p>
            <a:pPr algn="ctr">
              <a:lnSpc>
                <a:spcPts val="5039"/>
              </a:lnSpc>
            </a:pPr>
            <a:r>
              <a:rPr lang="en-US" sz="3599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   3. Post‑diagnosis ADHD</a:t>
            </a:r>
          </a:p>
          <a:p>
            <a:pPr algn="ctr">
              <a:lnSpc>
                <a:spcPts val="5039"/>
              </a:lnSpc>
            </a:pPr>
            <a:endParaRPr lang="en-US" sz="3599" b="1" dirty="0">
              <a:solidFill>
                <a:srgbClr val="FFFFFF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8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-2568642" y="1031875"/>
            <a:ext cx="13072270" cy="600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99"/>
              </a:lnSpc>
              <a:spcBef>
                <a:spcPct val="0"/>
              </a:spcBef>
            </a:pPr>
            <a:r>
              <a:rPr lang="en-US" sz="3999" b="1" u="sng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Top Reasons for Referral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24530" y="2568412"/>
            <a:ext cx="6030379" cy="5762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2023/24     SEN Support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EHC Request for Needs Assessment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School concerns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endParaRPr lang="en-US" sz="3499" b="1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2024/25    SEN Support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Attendance (sharp rise)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EHC Request for Needs Assessment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Suspensions ↑ 65%</a:t>
            </a:r>
          </a:p>
          <a:p>
            <a:pPr algn="ctr">
              <a:lnSpc>
                <a:spcPts val="4199"/>
              </a:lnSpc>
              <a:spcBef>
                <a:spcPct val="0"/>
              </a:spcBef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    Tribunals   ↑ 70%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787235" y="2176308"/>
            <a:ext cx="6063598" cy="6286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 Referrals increased:</a:t>
            </a:r>
          </a:p>
          <a:p>
            <a:pPr marL="755649" lvl="1" indent="-377824" algn="l">
              <a:lnSpc>
                <a:spcPts val="4199"/>
              </a:lnSpc>
              <a:buFont typeface="Arial"/>
              <a:buChar char="•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449 (2023/24) → 813 (2024/25)</a:t>
            </a:r>
          </a:p>
          <a:p>
            <a:pPr algn="l">
              <a:lnSpc>
                <a:spcPts val="4199"/>
              </a:lnSpc>
            </a:pPr>
            <a:endParaRPr lang="en-US" sz="3499" b="1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  <a:p>
            <a:pPr algn="l">
              <a:lnSpc>
                <a:spcPts val="4199"/>
              </a:lnSpc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Top sources:</a:t>
            </a:r>
          </a:p>
          <a:p>
            <a:pPr marL="755649" lvl="1" indent="-377824" algn="l">
              <a:lnSpc>
                <a:spcPts val="4199"/>
              </a:lnSpc>
              <a:buAutoNum type="arabicPeriod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Previous contact (67%)</a:t>
            </a:r>
          </a:p>
          <a:p>
            <a:pPr marL="755649" lvl="1" indent="-377824" algn="l">
              <a:lnSpc>
                <a:spcPts val="4199"/>
              </a:lnSpc>
              <a:buAutoNum type="arabicPeriod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First‑time parents/carers</a:t>
            </a:r>
          </a:p>
          <a:p>
            <a:pPr marL="755649" lvl="1" indent="-377824" algn="l">
              <a:lnSpc>
                <a:spcPts val="4199"/>
              </a:lnSpc>
              <a:buAutoNum type="arabicPeriod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CAMHS</a:t>
            </a:r>
          </a:p>
          <a:p>
            <a:pPr marL="755649" lvl="1" indent="-377824" algn="l">
              <a:lnSpc>
                <a:spcPts val="4199"/>
              </a:lnSpc>
              <a:buAutoNum type="arabicPeriod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Local Authority</a:t>
            </a:r>
          </a:p>
          <a:p>
            <a:pPr marL="755649" lvl="1" indent="-377824" algn="l">
              <a:lnSpc>
                <a:spcPts val="4199"/>
              </a:lnSpc>
              <a:buAutoNum type="arabicPeriod"/>
            </a:pPr>
            <a:r>
              <a:rPr lang="en-US" sz="3499" b="1">
                <a:solidFill>
                  <a:srgbClr val="FFFFFF"/>
                </a:solidFill>
                <a:latin typeface="Open Sauce Bold"/>
                <a:ea typeface="Open Sauce Bold"/>
                <a:cs typeface="Open Sauce Bold"/>
                <a:sym typeface="Open Sauce Bold"/>
              </a:rPr>
              <a:t>Education settings</a:t>
            </a:r>
          </a:p>
          <a:p>
            <a:pPr marL="0" lvl="0" indent="0" algn="l">
              <a:lnSpc>
                <a:spcPts val="4199"/>
              </a:lnSpc>
            </a:pPr>
            <a:endParaRPr lang="en-US" sz="3499" b="1">
              <a:solidFill>
                <a:srgbClr val="FFFFFF"/>
              </a:solidFill>
              <a:latin typeface="Open Sauce Bold"/>
              <a:ea typeface="Open Sauce Bold"/>
              <a:cs typeface="Open Sauce Bold"/>
              <a:sym typeface="Open Sauce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1787235" y="942975"/>
            <a:ext cx="4132659" cy="688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en-US" sz="4000" b="1" u="sng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Referral sources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F945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001125" y="0"/>
            <a:ext cx="9464856" cy="10287000"/>
            <a:chOff x="0" y="0"/>
            <a:chExt cx="12619808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55107" r="15342"/>
            <a:stretch>
              <a:fillRect/>
            </a:stretch>
          </p:blipFill>
          <p:spPr>
            <a:xfrm>
              <a:off x="0" y="0"/>
              <a:ext cx="6246404" cy="6794500"/>
            </a:xfrm>
            <a:prstGeom prst="rect">
              <a:avLst/>
            </a:prstGeom>
          </p:spPr>
        </p:pic>
        <p:pic>
          <p:nvPicPr>
            <p:cNvPr id="4" name="Picture 4"/>
            <p:cNvPicPr>
              <a:picLocks noChangeAspect="1"/>
            </p:cNvPicPr>
            <p:nvPr/>
          </p:nvPicPr>
          <p:blipFill>
            <a:blip r:embed="rId3"/>
            <a:srcRect l="27491" r="31138"/>
            <a:stretch>
              <a:fillRect/>
            </a:stretch>
          </p:blipFill>
          <p:spPr>
            <a:xfrm>
              <a:off x="0" y="6921500"/>
              <a:ext cx="6246404" cy="6794500"/>
            </a:xfrm>
            <a:prstGeom prst="rect">
              <a:avLst/>
            </a:prstGeom>
          </p:spPr>
        </p:pic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4"/>
            <a:srcRect l="36372" r="48989"/>
            <a:stretch>
              <a:fillRect/>
            </a:stretch>
          </p:blipFill>
          <p:spPr>
            <a:xfrm>
              <a:off x="6373404" y="0"/>
              <a:ext cx="6246404" cy="13716000"/>
            </a:xfrm>
            <a:prstGeom prst="rect">
              <a:avLst/>
            </a:prstGeom>
          </p:spPr>
        </p:pic>
      </p:grpSp>
      <p:sp>
        <p:nvSpPr>
          <p:cNvPr id="6" name="TextBox 6"/>
          <p:cNvSpPr txBox="1"/>
          <p:nvPr/>
        </p:nvSpPr>
        <p:spPr>
          <a:xfrm>
            <a:off x="355470" y="850265"/>
            <a:ext cx="7966379" cy="23374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50"/>
              </a:lnSpc>
            </a:pPr>
            <a:r>
              <a:rPr lang="en-US" sz="5500" b="1">
                <a:solidFill>
                  <a:srgbClr val="FFFFFF"/>
                </a:solidFill>
                <a:latin typeface="Open Sans 1 Bold"/>
                <a:ea typeface="Open Sans 1 Bold"/>
                <a:cs typeface="Open Sans 1 Bold"/>
                <a:sym typeface="Open Sans 1 Bold"/>
              </a:rPr>
              <a:t>Summary of the Year</a:t>
            </a:r>
          </a:p>
          <a:p>
            <a:pPr algn="l">
              <a:lnSpc>
                <a:spcPts val="6160"/>
              </a:lnSpc>
            </a:pPr>
            <a:endParaRPr lang="en-US" sz="55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  <a:p>
            <a:pPr marL="0" lvl="0" indent="0" algn="l">
              <a:lnSpc>
                <a:spcPts val="6160"/>
              </a:lnSpc>
            </a:pPr>
            <a:endParaRPr lang="en-US" sz="5500" b="1">
              <a:solidFill>
                <a:srgbClr val="FFFFFF"/>
              </a:solidFill>
              <a:latin typeface="Open Sans 1 Bold"/>
              <a:ea typeface="Open Sans 1 Bold"/>
              <a:cs typeface="Open Sans 1 Bold"/>
              <a:sym typeface="Open Sans 1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259300" y="764540"/>
            <a:ext cx="152400" cy="18097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240"/>
              </a:lnSpc>
              <a:spcBef>
                <a:spcPct val="0"/>
              </a:spcBef>
            </a:pPr>
            <a:r>
              <a:rPr lang="en-US" sz="1600">
                <a:solidFill>
                  <a:srgbClr val="424734"/>
                </a:solidFill>
                <a:latin typeface="Open Sauce Light"/>
                <a:ea typeface="Open Sauce Light"/>
                <a:cs typeface="Open Sauce Light"/>
                <a:sym typeface="Open Sauce Light"/>
              </a:rPr>
              <a:t>9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55470" y="2546046"/>
            <a:ext cx="8237122" cy="8294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Major transition year with rapid service expansion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Demand and complexity rising significantly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Strong progress toward National Minimum Standards. Currently 18/20 but 20/20 to be achieved by September 2026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Increased visibility via helpline, social media and drop‑ins</a:t>
            </a:r>
          </a:p>
          <a:p>
            <a:pPr marL="777240" lvl="1" indent="-388620" algn="l">
              <a:lnSpc>
                <a:spcPts val="5040"/>
              </a:lnSpc>
              <a:buFont typeface="Arial"/>
              <a:buChar char="•"/>
            </a:pPr>
            <a:r>
              <a:rPr lang="en-US" sz="3600" b="1" dirty="0">
                <a:solidFill>
                  <a:srgbClr val="FFFFFF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Clear need for continued investment and strategic oversight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509</Words>
  <Application>Microsoft Office PowerPoint</Application>
  <PresentationFormat>Custom</PresentationFormat>
  <Paragraphs>103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Canva Sans Bold</vt:lpstr>
      <vt:lpstr>Open Sauce</vt:lpstr>
      <vt:lpstr>Open Sans 2 Bold</vt:lpstr>
      <vt:lpstr>Calibri</vt:lpstr>
      <vt:lpstr>Open Sans 1 Bold</vt:lpstr>
      <vt:lpstr>Open Sans 2</vt:lpstr>
      <vt:lpstr>Open Sauce Light</vt:lpstr>
      <vt:lpstr>Open Sauce Bold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York SENDIASS Annual Report 2024/25 Key findings and service overviewe overview Presentation</dc:title>
  <dc:creator>Leighton, Melanie</dc:creator>
  <cp:lastModifiedBy>Leighton, Melanie</cp:lastModifiedBy>
  <cp:revision>2</cp:revision>
  <dcterms:created xsi:type="dcterms:W3CDTF">2006-08-16T00:00:00Z</dcterms:created>
  <dcterms:modified xsi:type="dcterms:W3CDTF">2026-08-03T17:02:05Z</dcterms:modified>
  <dc:identifier>DAHI0V28GWY</dc:identifier>
</cp:coreProperties>
</file>